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13"/>
  </p:notesMasterIdLst>
  <p:sldIdLst>
    <p:sldId id="495" r:id="rId2"/>
    <p:sldId id="1394" r:id="rId3"/>
    <p:sldId id="1397" r:id="rId4"/>
    <p:sldId id="1396" r:id="rId5"/>
    <p:sldId id="1402" r:id="rId6"/>
    <p:sldId id="1403" r:id="rId7"/>
    <p:sldId id="1408" r:id="rId8"/>
    <p:sldId id="1401" r:id="rId9"/>
    <p:sldId id="1406" r:id="rId10"/>
    <p:sldId id="1392" r:id="rId11"/>
    <p:sldId id="1391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73">
          <p15:clr>
            <a:srgbClr val="A4A3A4"/>
          </p15:clr>
        </p15:guide>
        <p15:guide id="2" pos="31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B124"/>
    <a:srgbClr val="FFF983"/>
    <a:srgbClr val="F6FF7D"/>
    <a:srgbClr val="FFFE35"/>
    <a:srgbClr val="80F969"/>
    <a:srgbClr val="990014"/>
    <a:srgbClr val="F031E3"/>
    <a:srgbClr val="5E05E1"/>
    <a:srgbClr val="9E1435"/>
    <a:srgbClr val="C72D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00" autoAdjust="0"/>
    <p:restoredTop sz="83151" autoAdjust="0"/>
  </p:normalViewPr>
  <p:slideViewPr>
    <p:cSldViewPr snapToGrid="0" snapToObjects="1" showGuides="1">
      <p:cViewPr varScale="1">
        <p:scale>
          <a:sx n="140" d="100"/>
          <a:sy n="140" d="100"/>
        </p:scale>
        <p:origin x="1232" y="176"/>
      </p:cViewPr>
      <p:guideLst>
        <p:guide orient="horz" pos="3073"/>
        <p:guide pos="31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71" d="100"/>
          <a:sy n="71" d="100"/>
        </p:scale>
        <p:origin x="-3077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6E9E5-287C-4A17-9ED7-3172FC57F926}" type="datetimeFigureOut">
              <a:rPr lang="en-US" smtClean="0"/>
              <a:pPr/>
              <a:t>5/27/25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B0658-5AD6-4C67-8722-069F6A84720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They describe three different approaches for integrating the data, concatenation-based, transformation-based and model-based.</a:t>
            </a:r>
          </a:p>
          <a:p>
            <a:r>
              <a:rPr lang="en-US" dirty="0"/>
              <a:t>For each of these models the Blue, orange and purple boxes denote different data types.</a:t>
            </a:r>
          </a:p>
          <a:p>
            <a:endParaRPr lang="en-US" dirty="0"/>
          </a:p>
          <a:p>
            <a:r>
              <a:rPr lang="en-US" dirty="0"/>
              <a:t>For Concatenation-based, they just concatenate all variables from the different platforms to predict phenotype. All features are treated similarly, and the problem is very high-dimensional.</a:t>
            </a:r>
          </a:p>
          <a:p>
            <a:endParaRPr lang="en-US" dirty="0"/>
          </a:p>
          <a:p>
            <a:r>
              <a:rPr lang="en-US" dirty="0"/>
              <a:t>In the transformation-based approach,</a:t>
            </a:r>
            <a:r>
              <a:rPr lang="en-US" baseline="0" dirty="0"/>
              <a:t> might use perform dimension reduction for individual data types before combining across data types.  E.g., MCIA</a:t>
            </a:r>
          </a:p>
          <a:p>
            <a:r>
              <a:rPr lang="en-US" baseline="0" dirty="0"/>
              <a:t>Model-based builds models from single data types before building a model from models.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35D76-C1A8-E243-B7CC-28B4E20265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023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Benefit of these approaches compared to some others is that </a:t>
            </a:r>
          </a:p>
          <a:p>
            <a:r>
              <a:rPr lang="en-US" dirty="0"/>
              <a:t>1. we do not need to match the features from the different omics platforms.</a:t>
            </a:r>
          </a:p>
          <a:p>
            <a:r>
              <a:rPr lang="en-US" dirty="0"/>
              <a:t>There is an extension of k-means to multiple omics, but the feature filtering is directed by gene annotation in addition to variation.</a:t>
            </a:r>
          </a:p>
          <a:p>
            <a:r>
              <a:rPr lang="en-US" dirty="0"/>
              <a:t>2. They are FAST. Some of the joint approaches are elegant in their model, but slow to fit.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86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moCluster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paper: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addition to the centering and scaling of features in each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set, the integrative analysis of multiple data sets requires 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normalization on data set level because the one with more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 (columns) often has more overall variance. In this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study, we solved this issue by weighting each data matrix by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reverse of its first eigenvalue, allowing different matrices to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contribute comparable variance to the first (few) JLV(s). After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moCluster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paper: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Center and scale each data set. 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Downweight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blocks with more features/variables, otherwise the larger blocks will have higher influence on the solution.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Initialize joint latent variable t1. Then find Find Block latent variable (BLV1) that has maximum correlation to the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addition to the centering and scaling of features in each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set, the integrative analysis of multiple data sets requires 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normalization on data set level because the one with more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 (columns) often has more overall variance. In this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study, we solved this issue by weighting each data matrix by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reverse of its first eigenvalue, allowing different matrices to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contribute comparable variance to the first (few) JLV(s).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483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  <a:latin typeface="Helvetica" pitchFamily="2" charset="0"/>
              </a:rPr>
              <a:t>Briefings in Bioinformatics, 21(6), 2020, 2011–2030</a:t>
            </a:r>
          </a:p>
          <a:p>
            <a:r>
              <a:rPr lang="en-US" dirty="0"/>
              <a:t>MCIA is a special case of RGCCA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119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448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335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786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DCC50A2-E7B8-AC42-AC77-F34BAEBD2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2F35D2-9DD9-474A-A857-1D22EE5DA38C}" type="datetime1">
              <a:rPr lang="en-US" altLang="en-US"/>
              <a:pPr>
                <a:defRPr/>
              </a:pPr>
              <a:t>5/27/25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00EAA2F-4E62-E043-92D8-C3522EC0A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2.  Study Design and Cluster Analysis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95E71B-1AD4-D84A-9731-2E544A73C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89A8C6-9F53-ED4E-A0BB-7A5DA8039D7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5163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DFFAE-907E-D948-9740-D36452369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901E0-EE59-0D41-AD39-105B2BA4D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5FBF1-6690-CF40-8F72-E3278148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AD1BE-5587-6C4B-8900-F8665D3E3130}" type="datetimeFigureOut">
              <a:rPr lang="en-US" smtClean="0"/>
              <a:t>5/27/25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0ECEB-22F1-654A-BFE2-FC224DFC1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BDC62-2BBA-F74E-93B9-3EDFE5A14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01DDC-86F6-3648-866B-85036D65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40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44FC035-0845-3A47-B559-422E342BC033}"/>
              </a:ext>
            </a:extLst>
          </p:cNvPr>
          <p:cNvSpPr txBox="1">
            <a:spLocks/>
          </p:cNvSpPr>
          <p:nvPr userDrawn="1"/>
        </p:nvSpPr>
        <p:spPr>
          <a:xfrm>
            <a:off x="-1941" y="4639938"/>
            <a:ext cx="9153676" cy="518313"/>
          </a:xfrm>
          <a:prstGeom prst="rect">
            <a:avLst/>
          </a:prstGeom>
          <a:solidFill>
            <a:srgbClr val="9E1435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endParaRPr lang="en-US" sz="1600" dirty="0">
              <a:solidFill>
                <a:schemeClr val="bg2">
                  <a:lumMod val="1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EDDFD7-34A4-1845-84A8-431D580518C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231" y="4629143"/>
            <a:ext cx="2443198" cy="514357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9E8A3F2-0095-3F4D-BBD4-BFEEC18A449D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-1941" y="4320461"/>
            <a:ext cx="837790" cy="83779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5525675" y="0"/>
            <a:ext cx="36183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SHARP Multi-omics Boot Camp</a:t>
            </a:r>
            <a:r>
              <a:rPr lang="en-US" sz="1200" baseline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s-I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May 28-30, 2025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02E11A-57D6-5FB3-65B0-72C76C83DB64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961622" y="4652290"/>
            <a:ext cx="1057591" cy="48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7" r:id="rId3"/>
    <p:sldLayoutId id="2147483658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214" y="624467"/>
            <a:ext cx="9129299" cy="31197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Multi-omics Boot Camp</a:t>
            </a:r>
          </a:p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Analysis of Omics Data for Research Studies</a:t>
            </a:r>
          </a:p>
          <a:p>
            <a:pPr algn="ctr">
              <a:spcBef>
                <a:spcPct val="0"/>
              </a:spcBef>
              <a:defRPr/>
            </a:pPr>
            <a:endParaRPr lang="en-US" sz="3600" b="1" dirty="0">
              <a:solidFill>
                <a:srgbClr val="990014"/>
              </a:solidFill>
              <a:latin typeface="Arial" pitchFamily="34" charset="0"/>
              <a:cs typeface="Arial" pitchFamily="34" charset="0"/>
            </a:endParaRPr>
          </a:p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Advanced Clustering</a:t>
            </a:r>
          </a:p>
        </p:txBody>
      </p:sp>
      <p:pic>
        <p:nvPicPr>
          <p:cNvPr id="4" name="Picture 8" descr="Kimberly Siegmund">
            <a:extLst>
              <a:ext uri="{FF2B5EF4-FFF2-40B4-BE49-F238E27FC236}">
                <a16:creationId xmlns:a16="http://schemas.microsoft.com/office/drawing/2014/main" id="{56411787-F7CF-D84E-BFE9-A7393A198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81" y="2986971"/>
            <a:ext cx="1202073" cy="120015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C1371D-F8CB-3447-AA2A-336F4E6AF600}"/>
              </a:ext>
            </a:extLst>
          </p:cNvPr>
          <p:cNvSpPr/>
          <p:nvPr/>
        </p:nvSpPr>
        <p:spPr>
          <a:xfrm>
            <a:off x="6560059" y="4037063"/>
            <a:ext cx="1971502" cy="564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</a:pPr>
            <a:r>
              <a:rPr lang="en-US" sz="1600" dirty="0">
                <a:latin typeface="Calibri Light"/>
                <a:cs typeface="Calibri Light"/>
              </a:rPr>
              <a:t>Qiran Jia</a:t>
            </a:r>
          </a:p>
          <a:p>
            <a:pPr algn="ctr">
              <a:spcBef>
                <a:spcPts val="200"/>
              </a:spcBef>
            </a:pPr>
            <a:r>
              <a:rPr lang="en-US" sz="1300" dirty="0">
                <a:solidFill>
                  <a:srgbClr val="4BACC6"/>
                </a:solidFill>
                <a:latin typeface="Calibri Light"/>
                <a:cs typeface="Calibri Light"/>
              </a:rPr>
              <a:t>Workshop Guide, USC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6EB8D5-707C-4342-B802-67FF2037375C}"/>
              </a:ext>
            </a:extLst>
          </p:cNvPr>
          <p:cNvSpPr/>
          <p:nvPr/>
        </p:nvSpPr>
        <p:spPr>
          <a:xfrm>
            <a:off x="996449" y="4073626"/>
            <a:ext cx="1774845" cy="5642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200"/>
              </a:spcBef>
            </a:pPr>
            <a:r>
              <a:rPr lang="en-US" sz="1600" dirty="0">
                <a:latin typeface="Calibri Light"/>
                <a:cs typeface="Calibri Light"/>
              </a:rPr>
              <a:t>Kimberly </a:t>
            </a:r>
            <a:r>
              <a:rPr lang="en-US" sz="1600" dirty="0" err="1">
                <a:latin typeface="Calibri Light"/>
                <a:cs typeface="Calibri Light"/>
              </a:rPr>
              <a:t>Siegmund</a:t>
            </a:r>
            <a:endParaRPr lang="en-US" sz="1600" dirty="0">
              <a:solidFill>
                <a:srgbClr val="4BACC6"/>
              </a:solidFill>
              <a:latin typeface="Calibri Light"/>
              <a:cs typeface="Calibri Light"/>
            </a:endParaRPr>
          </a:p>
          <a:p>
            <a:pPr algn="ctr">
              <a:spcBef>
                <a:spcPts val="200"/>
              </a:spcBef>
            </a:pPr>
            <a:r>
              <a:rPr lang="en-US" sz="1300" dirty="0">
                <a:solidFill>
                  <a:srgbClr val="4BACC6"/>
                </a:solidFill>
                <a:latin typeface="Calibri Light"/>
                <a:cs typeface="Calibri Light"/>
              </a:rPr>
              <a:t>Instructor, USC</a:t>
            </a:r>
          </a:p>
        </p:txBody>
      </p:sp>
      <p:pic>
        <p:nvPicPr>
          <p:cNvPr id="2" name="Picture 1" descr="A person with dark hair wearing a blue striped shirt&#10;&#10;Description automatically generated with low confidence">
            <a:extLst>
              <a:ext uri="{FF2B5EF4-FFF2-40B4-BE49-F238E27FC236}">
                <a16:creationId xmlns:a16="http://schemas.microsoft.com/office/drawing/2014/main" id="{2418C5D7-F883-7E4C-E10B-C05462DC9E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2730" y="3082147"/>
            <a:ext cx="1235012" cy="127360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449808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7B0F6-4E8C-6340-A482-4FD07DC71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r>
              <a:rPr lang="en-US" dirty="0"/>
              <a:t>There is no single best analysis for all datasets</a:t>
            </a:r>
          </a:p>
          <a:p>
            <a:endParaRPr lang="en-US" dirty="0"/>
          </a:p>
          <a:p>
            <a:r>
              <a:rPr lang="en-US" dirty="0"/>
              <a:t>Explore different methods</a:t>
            </a:r>
          </a:p>
          <a:p>
            <a:endParaRPr lang="en-US" dirty="0"/>
          </a:p>
          <a:p>
            <a:r>
              <a:rPr lang="en-US" dirty="0"/>
              <a:t>Validate and interpret your results</a:t>
            </a:r>
          </a:p>
          <a:p>
            <a:endParaRPr lang="en-US" dirty="0"/>
          </a:p>
        </p:txBody>
      </p:sp>
      <p:pic>
        <p:nvPicPr>
          <p:cNvPr id="4" name="Picture 3" descr="A statue of a person&#10;&#10;Description automatically generated">
            <a:extLst>
              <a:ext uri="{FF2B5EF4-FFF2-40B4-BE49-F238E27FC236}">
                <a16:creationId xmlns:a16="http://schemas.microsoft.com/office/drawing/2014/main" id="{4FB5C073-72B8-434D-899F-3846FADD1D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" r="9295" b="1"/>
          <a:stretch/>
        </p:blipFill>
        <p:spPr>
          <a:xfrm>
            <a:off x="4648200" y="1200151"/>
            <a:ext cx="4038600" cy="3394472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B96C855-DD3B-9540-D4C2-ECB99979B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sz="3600" b="1" dirty="0">
                <a:solidFill>
                  <a:srgbClr val="990014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011063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B8113EB-8E2B-B64C-88A5-12CF67981DA3}"/>
              </a:ext>
            </a:extLst>
          </p:cNvPr>
          <p:cNvSpPr txBox="1">
            <a:spLocks/>
          </p:cNvSpPr>
          <p:nvPr/>
        </p:nvSpPr>
        <p:spPr>
          <a:xfrm>
            <a:off x="1050234" y="80058"/>
            <a:ext cx="6858000" cy="642938"/>
          </a:xfrm>
          <a:prstGeom prst="rect">
            <a:avLst/>
          </a:prstGeom>
        </p:spPr>
        <p:txBody>
          <a:bodyPr/>
          <a:lstStyle/>
          <a:p>
            <a:pPr algn="ctr" defTabSz="342900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Lab</a:t>
            </a:r>
            <a:endParaRPr lang="en-US" sz="2700" b="1" dirty="0">
              <a:solidFill>
                <a:srgbClr val="990014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117177-30E3-814D-AFC1-844BADBF09A5}"/>
              </a:ext>
            </a:extLst>
          </p:cNvPr>
          <p:cNvSpPr txBox="1"/>
          <p:nvPr/>
        </p:nvSpPr>
        <p:spPr>
          <a:xfrm>
            <a:off x="372717" y="783722"/>
            <a:ext cx="83985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Clustering LIHC				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PCA concatenated data						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CPCA									 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(R)GCCA									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MCIA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PCA Gene Expression 	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PCA DNA methylation 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PCA miRNA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Compare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jDR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vs DR									</a:t>
            </a:r>
          </a:p>
          <a:p>
            <a:pPr marL="714375" lvl="1" indent="-257175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003690E2-09BB-3FFB-6529-280F5A989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9234" y="783722"/>
            <a:ext cx="4492487" cy="27572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271AA8-8055-3165-1029-CB9398C0E62F}"/>
              </a:ext>
            </a:extLst>
          </p:cNvPr>
          <p:cNvSpPr txBox="1"/>
          <p:nvPr/>
        </p:nvSpPr>
        <p:spPr>
          <a:xfrm>
            <a:off x="1143000" y="3706770"/>
            <a:ext cx="7379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Things to explore:    The effect of variable selection</a:t>
            </a:r>
          </a:p>
          <a:p>
            <a:r>
              <a:rPr lang="en-US" dirty="0"/>
              <a:t>				 Try top 1000 variable genes, 1500 </a:t>
            </a:r>
            <a:r>
              <a:rPr lang="en-US" dirty="0" err="1"/>
              <a:t>CpGs</a:t>
            </a:r>
            <a:r>
              <a:rPr lang="en-US" dirty="0"/>
              <a:t>, 470 (all) miRNAs</a:t>
            </a:r>
          </a:p>
        </p:txBody>
      </p:sp>
    </p:spTree>
    <p:extLst>
      <p:ext uri="{BB962C8B-B14F-4D97-AF65-F5344CB8AC3E}">
        <p14:creationId xmlns:p14="http://schemas.microsoft.com/office/powerpoint/2010/main" val="1334053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098" y="221766"/>
            <a:ext cx="8788400" cy="763021"/>
          </a:xfrm>
        </p:spPr>
        <p:txBody>
          <a:bodyPr/>
          <a:lstStyle/>
          <a:p>
            <a:r>
              <a:rPr lang="en-US" sz="3600" dirty="0">
                <a:solidFill>
                  <a:srgbClr val="990014"/>
                </a:solidFill>
              </a:rPr>
              <a:t>Approaches for Integrating Data</a:t>
            </a:r>
          </a:p>
        </p:txBody>
      </p:sp>
      <p:pic>
        <p:nvPicPr>
          <p:cNvPr id="4" name="Picture 3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85901" y="1604782"/>
            <a:ext cx="6084794" cy="2801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1485900" y="1492723"/>
            <a:ext cx="5698676" cy="30008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350" dirty="0"/>
              <a:t>  Concatenation-based               Transformation-based                       Model-based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753CC0-0E56-174D-9600-6B22CEC5044F}"/>
              </a:ext>
            </a:extLst>
          </p:cNvPr>
          <p:cNvSpPr/>
          <p:nvPr/>
        </p:nvSpPr>
        <p:spPr>
          <a:xfrm>
            <a:off x="825999" y="4613184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623930" y="4621651"/>
            <a:ext cx="413622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rgbClr val="28B8CE"/>
                </a:solidFill>
              </a:rPr>
              <a:t>Blue</a:t>
            </a:r>
            <a:r>
              <a:rPr lang="en-US" sz="1350" dirty="0"/>
              <a:t>, </a:t>
            </a:r>
            <a:r>
              <a:rPr lang="en-US" sz="135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orange</a:t>
            </a:r>
            <a:r>
              <a:rPr lang="en-US" sz="1350" dirty="0"/>
              <a:t>, </a:t>
            </a:r>
            <a:r>
              <a:rPr lang="en-US" sz="1350" dirty="0">
                <a:solidFill>
                  <a:srgbClr val="7030A0"/>
                </a:solidFill>
              </a:rPr>
              <a:t>purple</a:t>
            </a:r>
            <a:r>
              <a:rPr lang="en-US" sz="1350" dirty="0"/>
              <a:t> boxes denote different data types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D13C59-CB9D-A143-9211-E6C0C85E759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E745AB-41F9-C34E-B8C2-23911DBBA620}"/>
              </a:ext>
            </a:extLst>
          </p:cNvPr>
          <p:cNvSpPr txBox="1"/>
          <p:nvPr/>
        </p:nvSpPr>
        <p:spPr>
          <a:xfrm>
            <a:off x="6096864" y="806369"/>
            <a:ext cx="2696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/>
              <a:t>Ritchie et al. (2015) Nat Rev Genet</a:t>
            </a:r>
          </a:p>
        </p:txBody>
      </p:sp>
    </p:spTree>
    <p:extLst>
      <p:ext uri="{BB962C8B-B14F-4D97-AF65-F5344CB8AC3E}">
        <p14:creationId xmlns:p14="http://schemas.microsoft.com/office/powerpoint/2010/main" val="159948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149"/>
    </mc:Choice>
    <mc:Fallback xmlns="">
      <p:transition spd="slow" advTm="6614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application&#10;&#10;Description automatically generated">
            <a:extLst>
              <a:ext uri="{FF2B5EF4-FFF2-40B4-BE49-F238E27FC236}">
                <a16:creationId xmlns:a16="http://schemas.microsoft.com/office/drawing/2014/main" id="{E1572CD8-C679-EF98-5785-3DC8B4ECE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592"/>
            <a:ext cx="4850577" cy="1649896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972B541-B2F4-1609-C786-092E715966F0}"/>
              </a:ext>
            </a:extLst>
          </p:cNvPr>
          <p:cNvGrpSpPr/>
          <p:nvPr/>
        </p:nvGrpSpPr>
        <p:grpSpPr>
          <a:xfrm>
            <a:off x="4255230" y="-16768"/>
            <a:ext cx="4888770" cy="2243133"/>
            <a:chOff x="4255230" y="-16768"/>
            <a:chExt cx="4888770" cy="2243133"/>
          </a:xfrm>
        </p:grpSpPr>
        <p:pic>
          <p:nvPicPr>
            <p:cNvPr id="7" name="Picture 6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48A8E0ED-E83A-F90A-B670-2CAA250412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55230" y="918405"/>
              <a:ext cx="4888770" cy="1307960"/>
            </a:xfrm>
            <a:prstGeom prst="rect">
              <a:avLst/>
            </a:prstGeom>
          </p:spPr>
        </p:pic>
        <p:pic>
          <p:nvPicPr>
            <p:cNvPr id="9" name="Picture 8" descr="Graphical user interface, text, application, email&#10;&#10;Description automatically generated">
              <a:extLst>
                <a:ext uri="{FF2B5EF4-FFF2-40B4-BE49-F238E27FC236}">
                  <a16:creationId xmlns:a16="http://schemas.microsoft.com/office/drawing/2014/main" id="{53036D1A-7F01-F862-A23C-FB279FE00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64320" y="-16768"/>
              <a:ext cx="2841487" cy="935173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0C6BCF5E-6B8F-C6C9-6827-BB32752E243E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24806F9-186D-7E80-DB32-FCF51685EAA5}"/>
              </a:ext>
            </a:extLst>
          </p:cNvPr>
          <p:cNvGrpSpPr/>
          <p:nvPr/>
        </p:nvGrpSpPr>
        <p:grpSpPr>
          <a:xfrm>
            <a:off x="1182758" y="2480990"/>
            <a:ext cx="5733222" cy="2679444"/>
            <a:chOff x="1262270" y="2480990"/>
            <a:chExt cx="5733222" cy="2679444"/>
          </a:xfrm>
        </p:grpSpPr>
        <p:pic>
          <p:nvPicPr>
            <p:cNvPr id="11" name="Picture 10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80616C71-7E66-CB06-627C-111C50F09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62270" y="2480990"/>
              <a:ext cx="5733222" cy="2679444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D8A59D9-4385-36CD-D52B-B09067762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93492" y="3189449"/>
              <a:ext cx="3302000" cy="381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6092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82FF7E6-C4BD-1229-01AC-AB72C4F32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0708"/>
            <a:ext cx="9144000" cy="47927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12816B-4A29-D0B3-861F-1E8C30D19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3020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052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B5902-6D2F-534D-9D1D-4E9FE8787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jDR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2C598-06B3-3DC9-3E8B-AA8586322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72559"/>
            <a:ext cx="8229600" cy="3469014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7030A0"/>
                </a:solidFill>
              </a:rPr>
              <a:t>Transformation-based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000" dirty="0"/>
              <a:t>1. </a:t>
            </a:r>
            <a:r>
              <a:rPr lang="en-US" sz="2400" dirty="0"/>
              <a:t>Consensus PCA    						CPCA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000" dirty="0"/>
              <a:t>2. </a:t>
            </a:r>
            <a:r>
              <a:rPr lang="en-US" sz="2400" dirty="0"/>
              <a:t>Regularized generalized CCA 		</a:t>
            </a:r>
            <a:r>
              <a:rPr lang="en-US" sz="2400"/>
              <a:t>	RGCCA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000" dirty="0"/>
              <a:t>3. </a:t>
            </a:r>
            <a:r>
              <a:rPr lang="en-US" sz="2400" dirty="0"/>
              <a:t>Multiple co-Inertia analysis				MCIA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vs.  </a:t>
            </a:r>
            <a:r>
              <a:rPr lang="en-US" sz="2400" dirty="0">
                <a:solidFill>
                  <a:srgbClr val="00B050"/>
                </a:solidFill>
              </a:rPr>
              <a:t>Early Integration</a:t>
            </a:r>
            <a:r>
              <a:rPr lang="en-US" sz="2400" dirty="0"/>
              <a:t>:  PCA on concatenated data</a:t>
            </a:r>
          </a:p>
        </p:txBody>
      </p:sp>
    </p:spTree>
    <p:extLst>
      <p:ext uri="{BB962C8B-B14F-4D97-AF65-F5344CB8AC3E}">
        <p14:creationId xmlns:p14="http://schemas.microsoft.com/office/powerpoint/2010/main" val="2014755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24991-B5BE-B71C-4EF8-67A0B4B9A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930" y="49143"/>
            <a:ext cx="4234070" cy="857250"/>
          </a:xfrm>
        </p:spPr>
        <p:txBody>
          <a:bodyPr/>
          <a:lstStyle/>
          <a:p>
            <a:r>
              <a:rPr lang="en-US" sz="4000" dirty="0"/>
              <a:t>Consensus PCA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7EB82DB-3DBC-1483-A11D-BE1EE740D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175" y="906393"/>
            <a:ext cx="7734052" cy="3695425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C4C091AD-B239-81D1-3F16-A6A91FDAD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8558" y="49143"/>
            <a:ext cx="2415442" cy="49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78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5DC228B-9547-9744-BE99-943F7A977D5F}"/>
                  </a:ext>
                </a:extLst>
              </p:cNvPr>
              <p:cNvSpPr txBox="1"/>
              <p:nvPr/>
            </p:nvSpPr>
            <p:spPr>
              <a:xfrm>
                <a:off x="2315817" y="208721"/>
                <a:ext cx="3181653" cy="77886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𝐶𝑜𝑣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𝑋𝑎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5DC228B-9547-9744-BE99-943F7A977D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5817" y="208721"/>
                <a:ext cx="3181653" cy="778868"/>
              </a:xfrm>
              <a:prstGeom prst="rect">
                <a:avLst/>
              </a:prstGeom>
              <a:blipFill>
                <a:blip r:embed="rId3"/>
                <a:stretch>
                  <a:fillRect t="-111290" b="-1741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26BB8BD8-FFB5-091E-4F51-588386207956}"/>
              </a:ext>
            </a:extLst>
          </p:cNvPr>
          <p:cNvSpPr txBox="1"/>
          <p:nvPr/>
        </p:nvSpPr>
        <p:spPr>
          <a:xfrm>
            <a:off x="1173729" y="497329"/>
            <a:ext cx="848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CPCA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8104D5-5F1C-F5CA-6EEF-2F368312B388}"/>
              </a:ext>
            </a:extLst>
          </p:cNvPr>
          <p:cNvSpPr txBox="1"/>
          <p:nvPr/>
        </p:nvSpPr>
        <p:spPr>
          <a:xfrm>
            <a:off x="3664853" y="1096139"/>
            <a:ext cx="6338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BLV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11DB0C-DF2D-F605-3B9B-6389F6B45874}"/>
              </a:ext>
            </a:extLst>
          </p:cNvPr>
          <p:cNvSpPr txBox="1"/>
          <p:nvPr/>
        </p:nvSpPr>
        <p:spPr>
          <a:xfrm>
            <a:off x="5080586" y="1096139"/>
            <a:ext cx="564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JLV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753F75F-F0C3-FF05-0778-C8B6DF98B23A}"/>
              </a:ext>
            </a:extLst>
          </p:cNvPr>
          <p:cNvCxnSpPr>
            <a:cxnSpLocks/>
          </p:cNvCxnSpPr>
          <p:nvPr/>
        </p:nvCxnSpPr>
        <p:spPr>
          <a:xfrm flipV="1">
            <a:off x="4297061" y="759434"/>
            <a:ext cx="88414" cy="3475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CAACDFB-C525-F6CB-5B41-469CDB35122A}"/>
              </a:ext>
            </a:extLst>
          </p:cNvPr>
          <p:cNvCxnSpPr>
            <a:cxnSpLocks/>
          </p:cNvCxnSpPr>
          <p:nvPr/>
        </p:nvCxnSpPr>
        <p:spPr>
          <a:xfrm flipH="1" flipV="1">
            <a:off x="4980721" y="787694"/>
            <a:ext cx="147870" cy="2976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8AB9BA6-0697-B989-F4F5-3F9C4B68C3E9}"/>
              </a:ext>
            </a:extLst>
          </p:cNvPr>
          <p:cNvGrpSpPr/>
          <p:nvPr/>
        </p:nvGrpSpPr>
        <p:grpSpPr>
          <a:xfrm>
            <a:off x="1184678" y="1897874"/>
            <a:ext cx="4232322" cy="1004506"/>
            <a:chOff x="1184678" y="1897874"/>
            <a:chExt cx="4232322" cy="100450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444CC923-76AF-341D-5D0E-A0CBE763414D}"/>
                    </a:ext>
                  </a:extLst>
                </p:cNvPr>
                <p:cNvSpPr txBox="1"/>
                <p:nvPr/>
              </p:nvSpPr>
              <p:spPr>
                <a:xfrm>
                  <a:off x="2466064" y="1897874"/>
                  <a:ext cx="2950936" cy="100450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unc>
                          <m:func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i="0" smtClean="0">
                                    <a:latin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,…,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lim>
                            </m:limLow>
                          </m:fName>
                          <m:e>
                            <m:nary>
                              <m:naryPr>
                                <m:chr m:val="∑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eqArr>
                                  <m:eqArr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m:rPr>
                                        <m:brk m:alnAt="23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</m:eqArr>
                              </m:sub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sup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𝐶𝑜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𝑟𝑟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e>
                                </m:d>
                              </m:e>
                            </m:nary>
                          </m:e>
                        </m:fun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444CC923-76AF-341D-5D0E-A0CBE76341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66064" y="1897874"/>
                  <a:ext cx="2950936" cy="1004506"/>
                </a:xfrm>
                <a:prstGeom prst="rect">
                  <a:avLst/>
                </a:prstGeom>
                <a:blipFill>
                  <a:blip r:embed="rId4"/>
                  <a:stretch>
                    <a:fillRect l="-3863" t="-86250" b="-1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D8CE723-A81B-F7FE-5CC1-CC48FE228586}"/>
                </a:ext>
              </a:extLst>
            </p:cNvPr>
            <p:cNvSpPr txBox="1"/>
            <p:nvPr/>
          </p:nvSpPr>
          <p:spPr>
            <a:xfrm>
              <a:off x="1184678" y="2084014"/>
              <a:ext cx="10474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RGCCA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046939C-2FDA-34D9-20DD-56A95931E3CC}"/>
              </a:ext>
            </a:extLst>
          </p:cNvPr>
          <p:cNvGrpSpPr/>
          <p:nvPr/>
        </p:nvGrpSpPr>
        <p:grpSpPr>
          <a:xfrm>
            <a:off x="1173729" y="3423231"/>
            <a:ext cx="7185831" cy="1117274"/>
            <a:chOff x="1173729" y="3423231"/>
            <a:chExt cx="7185831" cy="111727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D72BDAF3-E2DD-47D9-696E-946FB6345222}"/>
                    </a:ext>
                  </a:extLst>
                </p:cNvPr>
                <p:cNvSpPr txBox="1"/>
                <p:nvPr/>
              </p:nvSpPr>
              <p:spPr>
                <a:xfrm>
                  <a:off x="2531426" y="3423231"/>
                  <a:ext cx="2750433" cy="77886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unc>
                          <m:func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i="0" smtClean="0">
                                    <a:latin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,…,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lim>
                            </m:limLow>
                          </m:fName>
                          <m:e>
                            <m:nary>
                              <m:naryPr>
                                <m:chr m:val="∑"/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𝐶𝑜𝑣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̃"/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𝑋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acc>
                                      <m:accPr>
                                        <m:chr m:val="̃"/>
                                        <m:ctrlPr>
                                          <a:rPr lang="en-US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𝑋</m:t>
                                        </m:r>
                                      </m:e>
                                    </m:acc>
                                    <m: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e>
                                </m:d>
                              </m:e>
                            </m:nary>
                          </m:e>
                        </m:fun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D72BDAF3-E2DD-47D9-696E-946FB63452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31426" y="3423231"/>
                  <a:ext cx="2750433" cy="778868"/>
                </a:xfrm>
                <a:prstGeom prst="rect">
                  <a:avLst/>
                </a:prstGeom>
                <a:blipFill>
                  <a:blip r:embed="rId5"/>
                  <a:stretch>
                    <a:fillRect l="-5991" t="-111290" b="-17419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068B202-2628-A353-D255-1E3D3DB0B49A}"/>
                </a:ext>
              </a:extLst>
            </p:cNvPr>
            <p:cNvGrpSpPr/>
            <p:nvPr/>
          </p:nvGrpSpPr>
          <p:grpSpPr>
            <a:xfrm>
              <a:off x="5645484" y="3617175"/>
              <a:ext cx="2714076" cy="923330"/>
              <a:chOff x="6003235" y="3438940"/>
              <a:chExt cx="2714076" cy="923330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292A7C5-AD07-0A5D-BC85-94105FB03364}"/>
                  </a:ext>
                </a:extLst>
              </p:cNvPr>
              <p:cNvSpPr txBox="1"/>
              <p:nvPr/>
            </p:nvSpPr>
            <p:spPr>
              <a:xfrm>
                <a:off x="6003235" y="3438940"/>
                <a:ext cx="2714076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Starts with         from PC of </a:t>
                </a:r>
              </a:p>
              <a:p>
                <a:r>
                  <a:rPr lang="en-US" dirty="0"/>
                  <a:t>individual </a:t>
                </a:r>
                <a:r>
                  <a:rPr lang="en-US" dirty="0" err="1"/>
                  <a:t>omic</a:t>
                </a:r>
                <a:r>
                  <a:rPr lang="en-US" dirty="0"/>
                  <a:t> analysis</a:t>
                </a:r>
              </a:p>
              <a:p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C0BD7DE3-9F49-92E9-9040-168ECF53E247}"/>
                      </a:ext>
                    </a:extLst>
                  </p:cNvPr>
                  <p:cNvSpPr txBox="1"/>
                  <p:nvPr/>
                </p:nvSpPr>
                <p:spPr>
                  <a:xfrm>
                    <a:off x="7195868" y="3468758"/>
                    <a:ext cx="308931" cy="281937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̃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C0BD7DE3-9F49-92E9-9040-168ECF53E24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195868" y="3468758"/>
                    <a:ext cx="308931" cy="281937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l="-16000" t="-17391" r="-4000" b="-869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29D4986-23CA-2957-9A27-A8501A87295F}"/>
                </a:ext>
              </a:extLst>
            </p:cNvPr>
            <p:cNvSpPr txBox="1"/>
            <p:nvPr/>
          </p:nvSpPr>
          <p:spPr>
            <a:xfrm>
              <a:off x="1173729" y="3608941"/>
              <a:ext cx="8659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MCIA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BAC1AB6-5F7B-9CC5-3C2F-0E335E10512A}"/>
              </a:ext>
            </a:extLst>
          </p:cNvPr>
          <p:cNvSpPr txBox="1"/>
          <p:nvPr/>
        </p:nvSpPr>
        <p:spPr>
          <a:xfrm>
            <a:off x="6141868" y="1014515"/>
            <a:ext cx="20103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Same goal as JIVE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8967C6B-F600-2061-A66A-F2A215F96F0D}"/>
              </a:ext>
            </a:extLst>
          </p:cNvPr>
          <p:cNvSpPr/>
          <p:nvPr/>
        </p:nvSpPr>
        <p:spPr>
          <a:xfrm>
            <a:off x="5971142" y="2017366"/>
            <a:ext cx="2931450" cy="914400"/>
          </a:xfrm>
          <a:prstGeom prst="ellipse">
            <a:avLst/>
          </a:prstGeom>
          <a:solidFill>
            <a:srgbClr val="FFF983"/>
          </a:solidFill>
          <a:ln>
            <a:solidFill>
              <a:srgbClr val="FFF983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Available in R package ‘</a:t>
            </a:r>
            <a:r>
              <a:rPr lang="en-US" dirty="0" err="1">
                <a:solidFill>
                  <a:srgbClr val="002060"/>
                </a:solidFill>
              </a:rPr>
              <a:t>mogsa</a:t>
            </a:r>
            <a:r>
              <a:rPr lang="en-US" dirty="0">
                <a:solidFill>
                  <a:srgbClr val="002060"/>
                </a:solidFill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964521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EA8E3-1776-869B-191A-E3FBB5539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991" y="-31939"/>
            <a:ext cx="8816009" cy="857250"/>
          </a:xfrm>
          <a:solidFill>
            <a:schemeClr val="bg1"/>
          </a:solidFill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/>
              <a:t>http://</a:t>
            </a:r>
            <a:r>
              <a:rPr lang="en-US" sz="2400" dirty="0" err="1"/>
              <a:t>acgt.cs.tau.ac.il</a:t>
            </a:r>
            <a:r>
              <a:rPr lang="en-US" sz="2400" dirty="0"/>
              <a:t>/</a:t>
            </a:r>
            <a:r>
              <a:rPr lang="en-US" sz="2400" dirty="0" err="1"/>
              <a:t>multi_omic_benchmark</a:t>
            </a:r>
            <a:r>
              <a:rPr lang="en-US" sz="2400" dirty="0"/>
              <a:t>/</a:t>
            </a:r>
            <a:r>
              <a:rPr lang="en-US" sz="2400" dirty="0" err="1"/>
              <a:t>download.html</a:t>
            </a:r>
            <a:endParaRPr lang="en-US" sz="2400" dirty="0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52FF985E-EBF7-A82C-A872-63E5B1CBA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946" y="619610"/>
            <a:ext cx="1046619" cy="1110698"/>
          </a:xfrm>
          <a:prstGeom prst="rect">
            <a:avLst/>
          </a:prstGeom>
        </p:spPr>
      </p:pic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0EE102E7-965E-EE07-D94C-3176AD7CD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47" y="1700491"/>
            <a:ext cx="1046618" cy="1025474"/>
          </a:xfrm>
          <a:prstGeom prst="rect">
            <a:avLst/>
          </a:prstGeom>
        </p:spPr>
      </p:pic>
      <p:pic>
        <p:nvPicPr>
          <p:cNvPr id="10" name="Picture 9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CD0797DF-208F-CDC7-AA40-04AF8B278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945" y="2725965"/>
            <a:ext cx="1046617" cy="1035938"/>
          </a:xfrm>
          <a:prstGeom prst="rect">
            <a:avLst/>
          </a:prstGeom>
        </p:spPr>
      </p:pic>
      <p:pic>
        <p:nvPicPr>
          <p:cNvPr id="12" name="Picture 11" descr="A picture containing text, crossword puzzle&#10;&#10;Description automatically generated">
            <a:extLst>
              <a:ext uri="{FF2B5EF4-FFF2-40B4-BE49-F238E27FC236}">
                <a16:creationId xmlns:a16="http://schemas.microsoft.com/office/drawing/2014/main" id="{4288520A-8DEB-F166-464F-4A4F49851E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1529" y="1114358"/>
            <a:ext cx="1166488" cy="123189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E6A1D0C-E44E-423C-4C19-3F5ECA75E9BB}"/>
              </a:ext>
            </a:extLst>
          </p:cNvPr>
          <p:cNvSpPr txBox="1"/>
          <p:nvPr/>
        </p:nvSpPr>
        <p:spPr>
          <a:xfrm>
            <a:off x="1878494" y="825311"/>
            <a:ext cx="504907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Analysis:</a:t>
            </a:r>
          </a:p>
          <a:p>
            <a:pPr marL="342900" indent="-342900">
              <a:buAutoNum type="arabicPeriod"/>
            </a:pPr>
            <a:r>
              <a:rPr lang="en-US" sz="2200" dirty="0"/>
              <a:t>Estimate 10 common latent variables</a:t>
            </a:r>
          </a:p>
          <a:p>
            <a:pPr marL="342900" indent="-342900">
              <a:buAutoNum type="arabicPeriod"/>
            </a:pPr>
            <a:r>
              <a:rPr lang="en-US" sz="2200" dirty="0"/>
              <a:t>Apply K-means clustering to LVs</a:t>
            </a:r>
          </a:p>
          <a:p>
            <a:endParaRPr lang="en-US" sz="2200" dirty="0"/>
          </a:p>
          <a:p>
            <a:pPr marL="342900" indent="-342900">
              <a:buAutoNum type="arabicPeriod"/>
            </a:pPr>
            <a:endParaRPr lang="en-US" sz="2200" dirty="0"/>
          </a:p>
          <a:p>
            <a:r>
              <a:rPr lang="en-US" sz="2200" dirty="0"/>
              <a:t>3.   Validate with patient survival time</a:t>
            </a:r>
          </a:p>
          <a:p>
            <a:r>
              <a:rPr lang="en-US" sz="2200" dirty="0"/>
              <a:t>	</a:t>
            </a:r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92E9AB5-4BBD-FEA4-732D-7D48C16E3B40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AA8AF231-5817-ED6E-9E71-D84F73F2FE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4777" y="2940680"/>
            <a:ext cx="3619649" cy="2219754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1E504DA1-2696-648C-EF48-80003DFDC0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44941" y="2968968"/>
            <a:ext cx="3423170" cy="210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899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alendar&#10;&#10;Description automatically generated">
            <a:extLst>
              <a:ext uri="{FF2B5EF4-FFF2-40B4-BE49-F238E27FC236}">
                <a16:creationId xmlns:a16="http://schemas.microsoft.com/office/drawing/2014/main" id="{FE5F98C1-B4E0-27F9-A1B8-6FE78ED4D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1465"/>
            <a:ext cx="7256041" cy="4192379"/>
          </a:xfrm>
          <a:prstGeom prst="rect">
            <a:avLst/>
          </a:prstGeom>
        </p:spPr>
      </p:pic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4B716DCC-CB0D-2C8A-6A5B-F1693A0B0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9099" y="477397"/>
            <a:ext cx="1839399" cy="2050285"/>
          </a:xfrm>
          <a:prstGeom prst="rect">
            <a:avLst/>
          </a:prstGeom>
        </p:spPr>
      </p:pic>
      <p:pic>
        <p:nvPicPr>
          <p:cNvPr id="14" name="Picture 13" descr="Chart, scatter chart&#10;&#10;Description automatically generated">
            <a:extLst>
              <a:ext uri="{FF2B5EF4-FFF2-40B4-BE49-F238E27FC236}">
                <a16:creationId xmlns:a16="http://schemas.microsoft.com/office/drawing/2014/main" id="{4BCCBE92-26EB-1B06-EB02-0F3B431F5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6040" y="2617654"/>
            <a:ext cx="1805650" cy="205028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9D6F05C-A43F-1F7B-0B00-AF599F02EBDA}"/>
              </a:ext>
            </a:extLst>
          </p:cNvPr>
          <p:cNvSpPr/>
          <p:nvPr/>
        </p:nvSpPr>
        <p:spPr>
          <a:xfrm>
            <a:off x="838201" y="4593167"/>
            <a:ext cx="8365066" cy="5672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CDA557-4D83-0B18-24EA-47758262F0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1000" y="4746639"/>
            <a:ext cx="3302000" cy="38100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68A9FFD1-80FC-E00A-F766-8DECC2F57564}"/>
              </a:ext>
            </a:extLst>
          </p:cNvPr>
          <p:cNvGrpSpPr/>
          <p:nvPr/>
        </p:nvGrpSpPr>
        <p:grpSpPr>
          <a:xfrm>
            <a:off x="1143" y="121879"/>
            <a:ext cx="691151" cy="1056480"/>
            <a:chOff x="0" y="81656"/>
            <a:chExt cx="691151" cy="105648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56CDBA5-34EB-2F48-ADC3-C4B6261BEF59}"/>
                </a:ext>
              </a:extLst>
            </p:cNvPr>
            <p:cNvSpPr txBox="1"/>
            <p:nvPr/>
          </p:nvSpPr>
          <p:spPr>
            <a:xfrm>
              <a:off x="0" y="81656"/>
              <a:ext cx="691151" cy="307777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RGCCA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C34389F-658E-0D53-4C06-574DF483CD6E}"/>
                </a:ext>
              </a:extLst>
            </p:cNvPr>
            <p:cNvCxnSpPr>
              <a:stCxn id="18" idx="2"/>
            </p:cNvCxnSpPr>
            <p:nvPr/>
          </p:nvCxnSpPr>
          <p:spPr>
            <a:xfrm flipH="1">
              <a:off x="155643" y="389433"/>
              <a:ext cx="189933" cy="748703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D0CB5C3-EE3B-3FDC-0B9F-DFC473514F02}"/>
              </a:ext>
            </a:extLst>
          </p:cNvPr>
          <p:cNvGrpSpPr/>
          <p:nvPr/>
        </p:nvGrpSpPr>
        <p:grpSpPr>
          <a:xfrm>
            <a:off x="425708" y="160862"/>
            <a:ext cx="877003" cy="1109306"/>
            <a:chOff x="406252" y="160862"/>
            <a:chExt cx="877003" cy="1109306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C267519-52D1-BE6D-71AA-FF6A79D8CE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6252" y="477397"/>
              <a:ext cx="284899" cy="79277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EDF5037-2F99-1B70-A6C4-9FB9EE2F0947}"/>
                </a:ext>
              </a:extLst>
            </p:cNvPr>
            <p:cNvSpPr txBox="1"/>
            <p:nvPr/>
          </p:nvSpPr>
          <p:spPr>
            <a:xfrm>
              <a:off x="699441" y="160862"/>
              <a:ext cx="583814" cy="307777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MCIA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926EE16-D1C1-076E-ED4E-B41E49751D22}"/>
              </a:ext>
            </a:extLst>
          </p:cNvPr>
          <p:cNvGrpSpPr/>
          <p:nvPr/>
        </p:nvGrpSpPr>
        <p:grpSpPr>
          <a:xfrm>
            <a:off x="1140805" y="121879"/>
            <a:ext cx="762915" cy="1056480"/>
            <a:chOff x="1140805" y="121879"/>
            <a:chExt cx="762915" cy="105648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BC1A3B4-63BD-E88B-41B3-68C847822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805" y="385588"/>
              <a:ext cx="284899" cy="79277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7AADC0C-9499-4CBC-21CA-AEF896E8F50B}"/>
                </a:ext>
              </a:extLst>
            </p:cNvPr>
            <p:cNvSpPr txBox="1"/>
            <p:nvPr/>
          </p:nvSpPr>
          <p:spPr>
            <a:xfrm>
              <a:off x="1425704" y="121879"/>
              <a:ext cx="478016" cy="307777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JIVE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58ABBCE-168C-9199-7D5F-4CBC89E0D6D1}"/>
              </a:ext>
            </a:extLst>
          </p:cNvPr>
          <p:cNvGrpSpPr/>
          <p:nvPr/>
        </p:nvGrpSpPr>
        <p:grpSpPr>
          <a:xfrm>
            <a:off x="1724619" y="121879"/>
            <a:ext cx="1052097" cy="1056480"/>
            <a:chOff x="1724619" y="121879"/>
            <a:chExt cx="1052097" cy="1056480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222B3F74-6F21-42F6-E7D0-7C1141E084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4619" y="385588"/>
              <a:ext cx="284899" cy="79277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035862E-80F1-20B3-0357-2A98A90D58F2}"/>
                </a:ext>
              </a:extLst>
            </p:cNvPr>
            <p:cNvSpPr txBox="1"/>
            <p:nvPr/>
          </p:nvSpPr>
          <p:spPr>
            <a:xfrm>
              <a:off x="2009518" y="121879"/>
              <a:ext cx="767198" cy="307777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PCA </a:t>
              </a:r>
              <a:r>
                <a:rPr lang="en-US" sz="1400" dirty="0" err="1"/>
                <a:t>gex</a:t>
              </a:r>
              <a:endParaRPr lang="en-US" sz="1400" dirty="0"/>
            </a:p>
          </p:txBody>
        </p: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CA93C4C1-AB21-FF1D-44BA-D5610A696893}"/>
              </a:ext>
            </a:extLst>
          </p:cNvPr>
          <p:cNvSpPr/>
          <p:nvPr/>
        </p:nvSpPr>
        <p:spPr>
          <a:xfrm>
            <a:off x="-141577" y="2431915"/>
            <a:ext cx="2151096" cy="2728519"/>
          </a:xfrm>
          <a:prstGeom prst="ellipse">
            <a:avLst/>
          </a:prstGeom>
          <a:noFill/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53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50874</TotalTime>
  <Words>694</Words>
  <Application>Microsoft Macintosh PowerPoint</Application>
  <PresentationFormat>On-screen Show (16:9)</PresentationFormat>
  <Paragraphs>103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Helvetica</vt:lpstr>
      <vt:lpstr>1_Office Theme</vt:lpstr>
      <vt:lpstr>PowerPoint Presentation</vt:lpstr>
      <vt:lpstr>Approaches for Integrating Data</vt:lpstr>
      <vt:lpstr>PowerPoint Presentation</vt:lpstr>
      <vt:lpstr>PowerPoint Presentation</vt:lpstr>
      <vt:lpstr>jDR</vt:lpstr>
      <vt:lpstr>Consensus PCA</vt:lpstr>
      <vt:lpstr>PowerPoint Presentation</vt:lpstr>
      <vt:lpstr>http://acgt.cs.tau.ac.il/multi_omic_benchmark/download.html</vt:lpstr>
      <vt:lpstr>PowerPoint Presentation</vt:lpstr>
      <vt:lpstr>Summary</vt:lpstr>
      <vt:lpstr>PowerPoint Presentation</vt:lpstr>
    </vt:vector>
  </TitlesOfParts>
  <Company>ZM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Zenaida Mendoza</dc:creator>
  <cp:lastModifiedBy>Kimberly Siegmund</cp:lastModifiedBy>
  <cp:revision>1518</cp:revision>
  <dcterms:created xsi:type="dcterms:W3CDTF">2017-08-10T22:08:10Z</dcterms:created>
  <dcterms:modified xsi:type="dcterms:W3CDTF">2025-05-28T02:49:24Z</dcterms:modified>
</cp:coreProperties>
</file>

<file path=docProps/thumbnail.jpeg>
</file>